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302" r:id="rId6"/>
    <p:sldId id="298" r:id="rId7"/>
    <p:sldId id="291" r:id="rId8"/>
    <p:sldId id="306" r:id="rId9"/>
    <p:sldId id="517" r:id="rId10"/>
    <p:sldId id="295" r:id="rId11"/>
    <p:sldId id="265" r:id="rId12"/>
    <p:sldId id="278" r:id="rId13"/>
    <p:sldId id="262" r:id="rId1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2C73"/>
    <a:srgbClr val="6C085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49C3E6-85B4-4CA2-AE0B-AD4DE0B7D377}" v="11" dt="2022-08-30T19:57:51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1" autoAdjust="0"/>
    <p:restoredTop sz="76176" autoAdjust="0"/>
  </p:normalViewPr>
  <p:slideViewPr>
    <p:cSldViewPr snapToGrid="0" showGuides="1">
      <p:cViewPr varScale="1">
        <p:scale>
          <a:sx n="51" d="100"/>
          <a:sy n="51" d="100"/>
        </p:scale>
        <p:origin x="1440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48D3C-4337-4121-BA55-59C2B759623F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AAC43C-9C61-4133-A320-338303676492}">
      <dgm:prSet phldrT="[Text]" custT="1"/>
      <dgm:spPr/>
      <dgm:t>
        <a:bodyPr/>
        <a:lstStyle/>
        <a:p>
          <a:pPr algn="ctr"/>
          <a:r>
            <a:rPr lang="en-US" sz="2400" b="1" dirty="0"/>
            <a:t>Total Rewards</a:t>
          </a:r>
          <a:r>
            <a:rPr lang="en-US" sz="2000" dirty="0"/>
            <a:t>	</a:t>
          </a:r>
        </a:p>
      </dgm:t>
    </dgm:pt>
    <dgm:pt modelId="{749A2D48-0A80-48BE-8218-C321641EA8E7}" type="parTrans" cxnId="{62474A51-4011-4963-A073-5B6069C6C6A7}">
      <dgm:prSet/>
      <dgm:spPr/>
      <dgm:t>
        <a:bodyPr/>
        <a:lstStyle/>
        <a:p>
          <a:endParaRPr lang="en-US"/>
        </a:p>
      </dgm:t>
    </dgm:pt>
    <dgm:pt modelId="{7EC4AB2A-5005-4425-AADD-C1D8462A7797}" type="sibTrans" cxnId="{62474A51-4011-4963-A073-5B6069C6C6A7}">
      <dgm:prSet/>
      <dgm:spPr/>
      <dgm:t>
        <a:bodyPr/>
        <a:lstStyle/>
        <a:p>
          <a:endParaRPr lang="en-US"/>
        </a:p>
      </dgm:t>
    </dgm:pt>
    <dgm:pt modelId="{6D8E3342-B499-4390-AD30-8782C8070E68}">
      <dgm:prSet phldrT="[Text]" custT="1"/>
      <dgm:spPr/>
      <dgm:t>
        <a:bodyPr/>
        <a:lstStyle/>
        <a:p>
          <a:pPr algn="ctr"/>
          <a:r>
            <a:rPr lang="en-US" sz="2400" b="1" dirty="0"/>
            <a:t>Employee Value Proposition</a:t>
          </a:r>
        </a:p>
      </dgm:t>
    </dgm:pt>
    <dgm:pt modelId="{BC68671E-537A-4689-8673-3F20ACD45AF5}" type="parTrans" cxnId="{5E571331-1C85-45DD-967C-FAEA8176FA52}">
      <dgm:prSet/>
      <dgm:spPr/>
      <dgm:t>
        <a:bodyPr/>
        <a:lstStyle/>
        <a:p>
          <a:endParaRPr lang="en-US"/>
        </a:p>
      </dgm:t>
    </dgm:pt>
    <dgm:pt modelId="{7E2E8F87-E389-4E63-9B5C-2CC803C1192E}" type="sibTrans" cxnId="{5E571331-1C85-45DD-967C-FAEA8176FA52}">
      <dgm:prSet/>
      <dgm:spPr/>
      <dgm:t>
        <a:bodyPr/>
        <a:lstStyle/>
        <a:p>
          <a:endParaRPr lang="en-US"/>
        </a:p>
      </dgm:t>
    </dgm:pt>
    <dgm:pt modelId="{856206D4-126E-4EF5-A464-142F9318CAF0}">
      <dgm:prSet phldrT="[Text]" custT="1"/>
      <dgm:spPr/>
      <dgm:t>
        <a:bodyPr/>
        <a:lstStyle/>
        <a:p>
          <a:pPr algn="ctr"/>
          <a:r>
            <a:rPr lang="en-US" sz="2400" b="1" dirty="0"/>
            <a:t>Total Employee Experience</a:t>
          </a:r>
        </a:p>
      </dgm:t>
    </dgm:pt>
    <dgm:pt modelId="{19D8AB69-CBFB-4EBF-85AF-8A9BCF1195B7}" type="parTrans" cxnId="{A981832C-E908-476D-8EF9-54814E783375}">
      <dgm:prSet/>
      <dgm:spPr/>
      <dgm:t>
        <a:bodyPr/>
        <a:lstStyle/>
        <a:p>
          <a:endParaRPr lang="en-US"/>
        </a:p>
      </dgm:t>
    </dgm:pt>
    <dgm:pt modelId="{C23D570F-4335-45E6-BE7A-3AC11F494860}" type="sibTrans" cxnId="{A981832C-E908-476D-8EF9-54814E783375}">
      <dgm:prSet/>
      <dgm:spPr/>
      <dgm:t>
        <a:bodyPr/>
        <a:lstStyle/>
        <a:p>
          <a:endParaRPr lang="en-US"/>
        </a:p>
      </dgm:t>
    </dgm:pt>
    <dgm:pt modelId="{88327DA4-0D90-4EDB-970D-358A7BD56C55}">
      <dgm:prSet/>
      <dgm:spPr/>
      <dgm:t>
        <a:bodyPr/>
        <a:lstStyle/>
        <a:p>
          <a:pPr algn="l"/>
          <a:r>
            <a:rPr lang="en-US" b="0" i="0" dirty="0"/>
            <a:t>Anything the employer </a:t>
          </a:r>
          <a:r>
            <a:rPr lang="en-US" b="1" i="0" u="sng" dirty="0"/>
            <a:t>offers </a:t>
          </a:r>
          <a:r>
            <a:rPr lang="en-US" b="0" i="0" dirty="0"/>
            <a:t>in return for employees’ membership, commitment, and contribution. The narrow definition of total rewards has been compensation, benefits, well-being, recognition and development. </a:t>
          </a:r>
          <a:endParaRPr lang="en-US" dirty="0"/>
        </a:p>
      </dgm:t>
    </dgm:pt>
    <dgm:pt modelId="{0165F2A7-E57A-4E68-AC58-0B041E271ADB}" type="parTrans" cxnId="{9900BC59-E0C7-44EE-AB21-F86DB402C630}">
      <dgm:prSet/>
      <dgm:spPr/>
      <dgm:t>
        <a:bodyPr/>
        <a:lstStyle/>
        <a:p>
          <a:endParaRPr lang="en-US"/>
        </a:p>
      </dgm:t>
    </dgm:pt>
    <dgm:pt modelId="{4F1601F3-1925-4526-8B40-6DB50AD4D617}" type="sibTrans" cxnId="{9900BC59-E0C7-44EE-AB21-F86DB402C630}">
      <dgm:prSet/>
      <dgm:spPr/>
      <dgm:t>
        <a:bodyPr/>
        <a:lstStyle/>
        <a:p>
          <a:endParaRPr lang="en-US"/>
        </a:p>
      </dgm:t>
    </dgm:pt>
    <dgm:pt modelId="{74D8E2EF-69B1-4CBA-B2A2-32DCA8442B3E}">
      <dgm:prSet/>
      <dgm:spPr/>
      <dgm:t>
        <a:bodyPr/>
        <a:lstStyle/>
        <a:p>
          <a:pPr algn="l"/>
          <a:r>
            <a:rPr lang="en-US" b="0" dirty="0"/>
            <a:t>The </a:t>
          </a:r>
          <a:r>
            <a:rPr lang="en-US" b="1" u="sng" dirty="0"/>
            <a:t>promise</a:t>
          </a:r>
          <a:r>
            <a:rPr lang="en-US" b="0" dirty="0"/>
            <a:t> an employer makes to its employees detailing what the employer will provide to employees when they bring their skills, experience and commitment to the workforce. </a:t>
          </a:r>
          <a:r>
            <a:rPr lang="en-US" dirty="0"/>
            <a:t> </a:t>
          </a:r>
        </a:p>
      </dgm:t>
    </dgm:pt>
    <dgm:pt modelId="{4AC4DC73-77A6-4C7F-A5E1-2A2A8DE6EA41}" type="parTrans" cxnId="{426FFE3D-204F-4591-8902-AFAFFC58084C}">
      <dgm:prSet/>
      <dgm:spPr/>
      <dgm:t>
        <a:bodyPr/>
        <a:lstStyle/>
        <a:p>
          <a:endParaRPr lang="en-US"/>
        </a:p>
      </dgm:t>
    </dgm:pt>
    <dgm:pt modelId="{97B234C7-DC97-475B-99DA-8BA5AD282151}" type="sibTrans" cxnId="{426FFE3D-204F-4591-8902-AFAFFC58084C}">
      <dgm:prSet/>
      <dgm:spPr/>
      <dgm:t>
        <a:bodyPr/>
        <a:lstStyle/>
        <a:p>
          <a:endParaRPr lang="en-US"/>
        </a:p>
      </dgm:t>
    </dgm:pt>
    <dgm:pt modelId="{551C8CAF-0D09-43CD-9CB3-9A931AB0C632}">
      <dgm:prSet/>
      <dgm:spPr/>
      <dgm:t>
        <a:bodyPr/>
        <a:lstStyle/>
        <a:p>
          <a:pPr algn="l"/>
          <a:r>
            <a:rPr lang="en-US" b="0" i="0" dirty="0"/>
            <a:t>The worker's </a:t>
          </a:r>
          <a:r>
            <a:rPr lang="en-US" b="1" i="0" u="sng" dirty="0"/>
            <a:t>perceptions</a:t>
          </a:r>
          <a:r>
            <a:rPr lang="en-US" b="0" i="0" dirty="0"/>
            <a:t> about his or her journey through all the touchpoints at a particular company, starting with job candidacy through to the exit from the company.</a:t>
          </a:r>
          <a:endParaRPr lang="en-US" dirty="0"/>
        </a:p>
      </dgm:t>
    </dgm:pt>
    <dgm:pt modelId="{FBB71F22-5D94-4C44-8CE3-BE610512293E}" type="parTrans" cxnId="{CF6C5BE1-0319-4447-9A25-3DC57028EB27}">
      <dgm:prSet/>
      <dgm:spPr/>
      <dgm:t>
        <a:bodyPr/>
        <a:lstStyle/>
        <a:p>
          <a:endParaRPr lang="en-US"/>
        </a:p>
      </dgm:t>
    </dgm:pt>
    <dgm:pt modelId="{0D677ED1-A12D-4375-BD9E-E2B6FF69C989}" type="sibTrans" cxnId="{CF6C5BE1-0319-4447-9A25-3DC57028EB27}">
      <dgm:prSet/>
      <dgm:spPr/>
      <dgm:t>
        <a:bodyPr/>
        <a:lstStyle/>
        <a:p>
          <a:endParaRPr lang="en-US"/>
        </a:p>
      </dgm:t>
    </dgm:pt>
    <dgm:pt modelId="{B6C69154-DBBB-479D-AE59-0E1857687721}" type="pres">
      <dgm:prSet presAssocID="{33C48D3C-4337-4121-BA55-59C2B759623F}" presName="Name0" presStyleCnt="0">
        <dgm:presLayoutVars>
          <dgm:dir/>
          <dgm:animLvl val="lvl"/>
          <dgm:resizeHandles val="exact"/>
        </dgm:presLayoutVars>
      </dgm:prSet>
      <dgm:spPr/>
    </dgm:pt>
    <dgm:pt modelId="{4E8CEA5E-CDAF-495D-BF3C-81ABF36FFA12}" type="pres">
      <dgm:prSet presAssocID="{29AAC43C-9C61-4133-A320-338303676492}" presName="linNode" presStyleCnt="0"/>
      <dgm:spPr/>
    </dgm:pt>
    <dgm:pt modelId="{042CBC34-24AE-461A-82D4-4E54CA1D27CF}" type="pres">
      <dgm:prSet presAssocID="{29AAC43C-9C61-4133-A320-338303676492}" presName="parTx" presStyleLbl="revTx" presStyleIdx="0" presStyleCnt="3">
        <dgm:presLayoutVars>
          <dgm:chMax val="1"/>
          <dgm:bulletEnabled val="1"/>
        </dgm:presLayoutVars>
      </dgm:prSet>
      <dgm:spPr/>
    </dgm:pt>
    <dgm:pt modelId="{2407C8EB-F520-4445-930F-9F0F62535B91}" type="pres">
      <dgm:prSet presAssocID="{29AAC43C-9C61-4133-A320-338303676492}" presName="bracket" presStyleLbl="parChTrans1D1" presStyleIdx="0" presStyleCnt="3"/>
      <dgm:spPr/>
    </dgm:pt>
    <dgm:pt modelId="{C138FA68-413C-4632-B14D-D17EE9534F7A}" type="pres">
      <dgm:prSet presAssocID="{29AAC43C-9C61-4133-A320-338303676492}" presName="spH" presStyleCnt="0"/>
      <dgm:spPr/>
    </dgm:pt>
    <dgm:pt modelId="{E47619E7-E509-4DA8-A044-A80B9C7A83B0}" type="pres">
      <dgm:prSet presAssocID="{29AAC43C-9C61-4133-A320-338303676492}" presName="desTx" presStyleLbl="node1" presStyleIdx="0" presStyleCnt="3">
        <dgm:presLayoutVars>
          <dgm:bulletEnabled val="1"/>
        </dgm:presLayoutVars>
      </dgm:prSet>
      <dgm:spPr/>
    </dgm:pt>
    <dgm:pt modelId="{4036C49A-07CD-49ED-A056-088CDA0D2597}" type="pres">
      <dgm:prSet presAssocID="{7EC4AB2A-5005-4425-AADD-C1D8462A7797}" presName="spV" presStyleCnt="0"/>
      <dgm:spPr/>
    </dgm:pt>
    <dgm:pt modelId="{180ABB43-ED6F-4C99-ACAF-849DC5482040}" type="pres">
      <dgm:prSet presAssocID="{6D8E3342-B499-4390-AD30-8782C8070E68}" presName="linNode" presStyleCnt="0"/>
      <dgm:spPr/>
    </dgm:pt>
    <dgm:pt modelId="{DD3FC397-00FD-4112-95AE-924ADF0968F8}" type="pres">
      <dgm:prSet presAssocID="{6D8E3342-B499-4390-AD30-8782C8070E68}" presName="parTx" presStyleLbl="revTx" presStyleIdx="1" presStyleCnt="3">
        <dgm:presLayoutVars>
          <dgm:chMax val="1"/>
          <dgm:bulletEnabled val="1"/>
        </dgm:presLayoutVars>
      </dgm:prSet>
      <dgm:spPr/>
    </dgm:pt>
    <dgm:pt modelId="{993A5200-2878-48CC-AC57-D14E6EB2E605}" type="pres">
      <dgm:prSet presAssocID="{6D8E3342-B499-4390-AD30-8782C8070E68}" presName="bracket" presStyleLbl="parChTrans1D1" presStyleIdx="1" presStyleCnt="3"/>
      <dgm:spPr/>
    </dgm:pt>
    <dgm:pt modelId="{1F8605FA-F745-4EEC-9956-76AC9D001D52}" type="pres">
      <dgm:prSet presAssocID="{6D8E3342-B499-4390-AD30-8782C8070E68}" presName="spH" presStyleCnt="0"/>
      <dgm:spPr/>
    </dgm:pt>
    <dgm:pt modelId="{82E96973-5C90-4652-9A1C-F47ABAE90D60}" type="pres">
      <dgm:prSet presAssocID="{6D8E3342-B499-4390-AD30-8782C8070E68}" presName="desTx" presStyleLbl="node1" presStyleIdx="1" presStyleCnt="3">
        <dgm:presLayoutVars>
          <dgm:bulletEnabled val="1"/>
        </dgm:presLayoutVars>
      </dgm:prSet>
      <dgm:spPr/>
    </dgm:pt>
    <dgm:pt modelId="{43BC6161-7E6A-45A6-9897-B87F6FBB812B}" type="pres">
      <dgm:prSet presAssocID="{7E2E8F87-E389-4E63-9B5C-2CC803C1192E}" presName="spV" presStyleCnt="0"/>
      <dgm:spPr/>
    </dgm:pt>
    <dgm:pt modelId="{BC44A8A9-640C-4FC5-97D4-DC015A758050}" type="pres">
      <dgm:prSet presAssocID="{856206D4-126E-4EF5-A464-142F9318CAF0}" presName="linNode" presStyleCnt="0"/>
      <dgm:spPr/>
    </dgm:pt>
    <dgm:pt modelId="{E17D0600-311F-4DD5-AABF-D2ADB1701045}" type="pres">
      <dgm:prSet presAssocID="{856206D4-126E-4EF5-A464-142F9318CAF0}" presName="parTx" presStyleLbl="revTx" presStyleIdx="2" presStyleCnt="3">
        <dgm:presLayoutVars>
          <dgm:chMax val="1"/>
          <dgm:bulletEnabled val="1"/>
        </dgm:presLayoutVars>
      </dgm:prSet>
      <dgm:spPr/>
    </dgm:pt>
    <dgm:pt modelId="{F9EA8D57-EB88-49C1-BBBA-B7EECA6A665A}" type="pres">
      <dgm:prSet presAssocID="{856206D4-126E-4EF5-A464-142F9318CAF0}" presName="bracket" presStyleLbl="parChTrans1D1" presStyleIdx="2" presStyleCnt="3"/>
      <dgm:spPr/>
    </dgm:pt>
    <dgm:pt modelId="{4A0D3D27-704C-40BB-9222-B81523EC8852}" type="pres">
      <dgm:prSet presAssocID="{856206D4-126E-4EF5-A464-142F9318CAF0}" presName="spH" presStyleCnt="0"/>
      <dgm:spPr/>
    </dgm:pt>
    <dgm:pt modelId="{DCDA938B-938C-4FDE-85D0-85657A2B0114}" type="pres">
      <dgm:prSet presAssocID="{856206D4-126E-4EF5-A464-142F9318CAF0}" presName="desTx" presStyleLbl="node1" presStyleIdx="2" presStyleCnt="3">
        <dgm:presLayoutVars>
          <dgm:bulletEnabled val="1"/>
        </dgm:presLayoutVars>
      </dgm:prSet>
      <dgm:spPr/>
    </dgm:pt>
  </dgm:ptLst>
  <dgm:cxnLst>
    <dgm:cxn modelId="{F2F89520-FD61-4434-8DB6-13139A3622AD}" type="presOf" srcId="{29AAC43C-9C61-4133-A320-338303676492}" destId="{042CBC34-24AE-461A-82D4-4E54CA1D27CF}" srcOrd="0" destOrd="0" presId="urn:diagrams.loki3.com/BracketList"/>
    <dgm:cxn modelId="{A981832C-E908-476D-8EF9-54814E783375}" srcId="{33C48D3C-4337-4121-BA55-59C2B759623F}" destId="{856206D4-126E-4EF5-A464-142F9318CAF0}" srcOrd="2" destOrd="0" parTransId="{19D8AB69-CBFB-4EBF-85AF-8A9BCF1195B7}" sibTransId="{C23D570F-4335-45E6-BE7A-3AC11F494860}"/>
    <dgm:cxn modelId="{5E571331-1C85-45DD-967C-FAEA8176FA52}" srcId="{33C48D3C-4337-4121-BA55-59C2B759623F}" destId="{6D8E3342-B499-4390-AD30-8782C8070E68}" srcOrd="1" destOrd="0" parTransId="{BC68671E-537A-4689-8673-3F20ACD45AF5}" sibTransId="{7E2E8F87-E389-4E63-9B5C-2CC803C1192E}"/>
    <dgm:cxn modelId="{426FFE3D-204F-4591-8902-AFAFFC58084C}" srcId="{6D8E3342-B499-4390-AD30-8782C8070E68}" destId="{74D8E2EF-69B1-4CBA-B2A2-32DCA8442B3E}" srcOrd="0" destOrd="0" parTransId="{4AC4DC73-77A6-4C7F-A5E1-2A2A8DE6EA41}" sibTransId="{97B234C7-DC97-475B-99DA-8BA5AD282151}"/>
    <dgm:cxn modelId="{F2507A66-2B32-458F-AD64-1CE91A1DDED5}" type="presOf" srcId="{74D8E2EF-69B1-4CBA-B2A2-32DCA8442B3E}" destId="{82E96973-5C90-4652-9A1C-F47ABAE90D60}" srcOrd="0" destOrd="0" presId="urn:diagrams.loki3.com/BracketList"/>
    <dgm:cxn modelId="{62474A51-4011-4963-A073-5B6069C6C6A7}" srcId="{33C48D3C-4337-4121-BA55-59C2B759623F}" destId="{29AAC43C-9C61-4133-A320-338303676492}" srcOrd="0" destOrd="0" parTransId="{749A2D48-0A80-48BE-8218-C321641EA8E7}" sibTransId="{7EC4AB2A-5005-4425-AADD-C1D8462A7797}"/>
    <dgm:cxn modelId="{C9D96158-5D59-4040-8346-C1634A0359A7}" type="presOf" srcId="{856206D4-126E-4EF5-A464-142F9318CAF0}" destId="{E17D0600-311F-4DD5-AABF-D2ADB1701045}" srcOrd="0" destOrd="0" presId="urn:diagrams.loki3.com/BracketList"/>
    <dgm:cxn modelId="{9900BC59-E0C7-44EE-AB21-F86DB402C630}" srcId="{29AAC43C-9C61-4133-A320-338303676492}" destId="{88327DA4-0D90-4EDB-970D-358A7BD56C55}" srcOrd="0" destOrd="0" parTransId="{0165F2A7-E57A-4E68-AC58-0B041E271ADB}" sibTransId="{4F1601F3-1925-4526-8B40-6DB50AD4D617}"/>
    <dgm:cxn modelId="{F6DEE97D-FC41-4139-ABF8-DB33FFF91054}" type="presOf" srcId="{88327DA4-0D90-4EDB-970D-358A7BD56C55}" destId="{E47619E7-E509-4DA8-A044-A80B9C7A83B0}" srcOrd="0" destOrd="0" presId="urn:diagrams.loki3.com/BracketList"/>
    <dgm:cxn modelId="{B6C7B883-AF4E-4472-87EE-9B197992A819}" type="presOf" srcId="{551C8CAF-0D09-43CD-9CB3-9A931AB0C632}" destId="{DCDA938B-938C-4FDE-85D0-85657A2B0114}" srcOrd="0" destOrd="0" presId="urn:diagrams.loki3.com/BracketList"/>
    <dgm:cxn modelId="{68EEEAB0-92D9-4050-9404-43478A405BFF}" type="presOf" srcId="{33C48D3C-4337-4121-BA55-59C2B759623F}" destId="{B6C69154-DBBB-479D-AE59-0E1857687721}" srcOrd="0" destOrd="0" presId="urn:diagrams.loki3.com/BracketList"/>
    <dgm:cxn modelId="{27F0C7D2-00B3-4F40-9803-4D996B0DC203}" type="presOf" srcId="{6D8E3342-B499-4390-AD30-8782C8070E68}" destId="{DD3FC397-00FD-4112-95AE-924ADF0968F8}" srcOrd="0" destOrd="0" presId="urn:diagrams.loki3.com/BracketList"/>
    <dgm:cxn modelId="{CF6C5BE1-0319-4447-9A25-3DC57028EB27}" srcId="{856206D4-126E-4EF5-A464-142F9318CAF0}" destId="{551C8CAF-0D09-43CD-9CB3-9A931AB0C632}" srcOrd="0" destOrd="0" parTransId="{FBB71F22-5D94-4C44-8CE3-BE610512293E}" sibTransId="{0D677ED1-A12D-4375-BD9E-E2B6FF69C989}"/>
    <dgm:cxn modelId="{90D3BF3C-01C0-465C-92F1-2A908E821CDA}" type="presParOf" srcId="{B6C69154-DBBB-479D-AE59-0E1857687721}" destId="{4E8CEA5E-CDAF-495D-BF3C-81ABF36FFA12}" srcOrd="0" destOrd="0" presId="urn:diagrams.loki3.com/BracketList"/>
    <dgm:cxn modelId="{80210E96-6C93-4F05-A53C-292C732464F9}" type="presParOf" srcId="{4E8CEA5E-CDAF-495D-BF3C-81ABF36FFA12}" destId="{042CBC34-24AE-461A-82D4-4E54CA1D27CF}" srcOrd="0" destOrd="0" presId="urn:diagrams.loki3.com/BracketList"/>
    <dgm:cxn modelId="{78EE42E1-EF3D-4B6C-B589-E8A3E069BFA7}" type="presParOf" srcId="{4E8CEA5E-CDAF-495D-BF3C-81ABF36FFA12}" destId="{2407C8EB-F520-4445-930F-9F0F62535B91}" srcOrd="1" destOrd="0" presId="urn:diagrams.loki3.com/BracketList"/>
    <dgm:cxn modelId="{6962D5ED-D7BE-4E2A-B142-9253A5CA577D}" type="presParOf" srcId="{4E8CEA5E-CDAF-495D-BF3C-81ABF36FFA12}" destId="{C138FA68-413C-4632-B14D-D17EE9534F7A}" srcOrd="2" destOrd="0" presId="urn:diagrams.loki3.com/BracketList"/>
    <dgm:cxn modelId="{CABDF466-445A-4AC2-8C70-EAB384D2AC48}" type="presParOf" srcId="{4E8CEA5E-CDAF-495D-BF3C-81ABF36FFA12}" destId="{E47619E7-E509-4DA8-A044-A80B9C7A83B0}" srcOrd="3" destOrd="0" presId="urn:diagrams.loki3.com/BracketList"/>
    <dgm:cxn modelId="{555AD2F7-45AB-407B-AAC1-A92F83FA8223}" type="presParOf" srcId="{B6C69154-DBBB-479D-AE59-0E1857687721}" destId="{4036C49A-07CD-49ED-A056-088CDA0D2597}" srcOrd="1" destOrd="0" presId="urn:diagrams.loki3.com/BracketList"/>
    <dgm:cxn modelId="{A23AE600-E806-4661-9B67-F77499BBA5E5}" type="presParOf" srcId="{B6C69154-DBBB-479D-AE59-0E1857687721}" destId="{180ABB43-ED6F-4C99-ACAF-849DC5482040}" srcOrd="2" destOrd="0" presId="urn:diagrams.loki3.com/BracketList"/>
    <dgm:cxn modelId="{ACE8E180-5C33-4C5F-8217-DC7287320D0F}" type="presParOf" srcId="{180ABB43-ED6F-4C99-ACAF-849DC5482040}" destId="{DD3FC397-00FD-4112-95AE-924ADF0968F8}" srcOrd="0" destOrd="0" presId="urn:diagrams.loki3.com/BracketList"/>
    <dgm:cxn modelId="{8A44FE60-3E99-469B-9FDA-73B42F2986ED}" type="presParOf" srcId="{180ABB43-ED6F-4C99-ACAF-849DC5482040}" destId="{993A5200-2878-48CC-AC57-D14E6EB2E605}" srcOrd="1" destOrd="0" presId="urn:diagrams.loki3.com/BracketList"/>
    <dgm:cxn modelId="{DDE0535C-5763-4C50-878F-46B9AADC0AA5}" type="presParOf" srcId="{180ABB43-ED6F-4C99-ACAF-849DC5482040}" destId="{1F8605FA-F745-4EEC-9956-76AC9D001D52}" srcOrd="2" destOrd="0" presId="urn:diagrams.loki3.com/BracketList"/>
    <dgm:cxn modelId="{79793082-25C6-43A7-85FA-A9C109092380}" type="presParOf" srcId="{180ABB43-ED6F-4C99-ACAF-849DC5482040}" destId="{82E96973-5C90-4652-9A1C-F47ABAE90D60}" srcOrd="3" destOrd="0" presId="urn:diagrams.loki3.com/BracketList"/>
    <dgm:cxn modelId="{E58F9914-ABD2-4861-B196-370FF97E1FA9}" type="presParOf" srcId="{B6C69154-DBBB-479D-AE59-0E1857687721}" destId="{43BC6161-7E6A-45A6-9897-B87F6FBB812B}" srcOrd="3" destOrd="0" presId="urn:diagrams.loki3.com/BracketList"/>
    <dgm:cxn modelId="{72593808-A02D-48D4-8501-293FF6DDF24B}" type="presParOf" srcId="{B6C69154-DBBB-479D-AE59-0E1857687721}" destId="{BC44A8A9-640C-4FC5-97D4-DC015A758050}" srcOrd="4" destOrd="0" presId="urn:diagrams.loki3.com/BracketList"/>
    <dgm:cxn modelId="{DB71D8C6-9C86-4927-91C3-A7ECD80AB0F0}" type="presParOf" srcId="{BC44A8A9-640C-4FC5-97D4-DC015A758050}" destId="{E17D0600-311F-4DD5-AABF-D2ADB1701045}" srcOrd="0" destOrd="0" presId="urn:diagrams.loki3.com/BracketList"/>
    <dgm:cxn modelId="{5BB5706E-8AD6-42D8-886E-99BAD0360507}" type="presParOf" srcId="{BC44A8A9-640C-4FC5-97D4-DC015A758050}" destId="{F9EA8D57-EB88-49C1-BBBA-B7EECA6A665A}" srcOrd="1" destOrd="0" presId="urn:diagrams.loki3.com/BracketList"/>
    <dgm:cxn modelId="{2A0AC7ED-0126-41C6-B413-BF1610206575}" type="presParOf" srcId="{BC44A8A9-640C-4FC5-97D4-DC015A758050}" destId="{4A0D3D27-704C-40BB-9222-B81523EC8852}" srcOrd="2" destOrd="0" presId="urn:diagrams.loki3.com/BracketList"/>
    <dgm:cxn modelId="{E36B1259-6E9A-44D2-BBB7-4B5B4D3F277F}" type="presParOf" srcId="{BC44A8A9-640C-4FC5-97D4-DC015A758050}" destId="{DCDA938B-938C-4FDE-85D0-85657A2B011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CBC34-24AE-461A-82D4-4E54CA1D27CF}">
      <dsp:nvSpPr>
        <dsp:cNvPr id="0" name=""/>
        <dsp:cNvSpPr/>
      </dsp:nvSpPr>
      <dsp:spPr>
        <a:xfrm>
          <a:off x="4018" y="365669"/>
          <a:ext cx="2055390" cy="108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Total Rewards</a:t>
          </a:r>
          <a:r>
            <a:rPr lang="en-US" sz="2000" kern="1200" dirty="0"/>
            <a:t>	</a:t>
          </a:r>
        </a:p>
      </dsp:txBody>
      <dsp:txXfrm>
        <a:off x="4018" y="365669"/>
        <a:ext cx="2055390" cy="1089000"/>
      </dsp:txXfrm>
    </dsp:sp>
    <dsp:sp modelId="{2407C8EB-F520-4445-930F-9F0F62535B91}">
      <dsp:nvSpPr>
        <dsp:cNvPr id="0" name=""/>
        <dsp:cNvSpPr/>
      </dsp:nvSpPr>
      <dsp:spPr>
        <a:xfrm>
          <a:off x="2059409" y="127450"/>
          <a:ext cx="411078" cy="15654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619E7-E509-4DA8-A044-A80B9C7A83B0}">
      <dsp:nvSpPr>
        <dsp:cNvPr id="0" name=""/>
        <dsp:cNvSpPr/>
      </dsp:nvSpPr>
      <dsp:spPr>
        <a:xfrm>
          <a:off x="2634918" y="127450"/>
          <a:ext cx="5590663" cy="1565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Anything the employer </a:t>
          </a:r>
          <a:r>
            <a:rPr lang="en-US" sz="2000" b="1" i="0" u="sng" kern="1200" dirty="0"/>
            <a:t>offers </a:t>
          </a:r>
          <a:r>
            <a:rPr lang="en-US" sz="2000" b="0" i="0" kern="1200" dirty="0"/>
            <a:t>in return for employees’ membership, commitment, and contribution. The narrow definition of total rewards has been compensation, benefits, well-being, recognition and development. </a:t>
          </a:r>
          <a:endParaRPr lang="en-US" sz="2000" kern="1200" dirty="0"/>
        </a:p>
      </dsp:txBody>
      <dsp:txXfrm>
        <a:off x="2634918" y="127450"/>
        <a:ext cx="5590663" cy="1565437"/>
      </dsp:txXfrm>
    </dsp:sp>
    <dsp:sp modelId="{DD3FC397-00FD-4112-95AE-924ADF0968F8}">
      <dsp:nvSpPr>
        <dsp:cNvPr id="0" name=""/>
        <dsp:cNvSpPr/>
      </dsp:nvSpPr>
      <dsp:spPr>
        <a:xfrm>
          <a:off x="4018" y="1836044"/>
          <a:ext cx="2055390" cy="113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Employee Value Proposition</a:t>
          </a:r>
        </a:p>
      </dsp:txBody>
      <dsp:txXfrm>
        <a:off x="4018" y="1836044"/>
        <a:ext cx="2055390" cy="1138500"/>
      </dsp:txXfrm>
    </dsp:sp>
    <dsp:sp modelId="{993A5200-2878-48CC-AC57-D14E6EB2E605}">
      <dsp:nvSpPr>
        <dsp:cNvPr id="0" name=""/>
        <dsp:cNvSpPr/>
      </dsp:nvSpPr>
      <dsp:spPr>
        <a:xfrm>
          <a:off x="2059409" y="1764887"/>
          <a:ext cx="411078" cy="12808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96973-5C90-4652-9A1C-F47ABAE90D60}">
      <dsp:nvSpPr>
        <dsp:cNvPr id="0" name=""/>
        <dsp:cNvSpPr/>
      </dsp:nvSpPr>
      <dsp:spPr>
        <a:xfrm>
          <a:off x="2634918" y="1764887"/>
          <a:ext cx="5590663" cy="1280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/>
            <a:t>The </a:t>
          </a:r>
          <a:r>
            <a:rPr lang="en-US" sz="2000" b="1" u="sng" kern="1200" dirty="0"/>
            <a:t>promise</a:t>
          </a:r>
          <a:r>
            <a:rPr lang="en-US" sz="2000" b="0" kern="1200" dirty="0"/>
            <a:t> an employer makes to its employees detailing what the employer will provide to employees when they bring their skills, experience and commitment to the workforce. </a:t>
          </a:r>
          <a:r>
            <a:rPr lang="en-US" sz="2000" kern="1200" dirty="0"/>
            <a:t> </a:t>
          </a:r>
        </a:p>
      </dsp:txBody>
      <dsp:txXfrm>
        <a:off x="2634918" y="1764887"/>
        <a:ext cx="5590663" cy="1280812"/>
      </dsp:txXfrm>
    </dsp:sp>
    <dsp:sp modelId="{E17D0600-311F-4DD5-AABF-D2ADB1701045}">
      <dsp:nvSpPr>
        <dsp:cNvPr id="0" name=""/>
        <dsp:cNvSpPr/>
      </dsp:nvSpPr>
      <dsp:spPr>
        <a:xfrm>
          <a:off x="4018" y="3188856"/>
          <a:ext cx="2055390" cy="113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Total Employee Experience</a:t>
          </a:r>
        </a:p>
      </dsp:txBody>
      <dsp:txXfrm>
        <a:off x="4018" y="3188856"/>
        <a:ext cx="2055390" cy="1138500"/>
      </dsp:txXfrm>
    </dsp:sp>
    <dsp:sp modelId="{F9EA8D57-EB88-49C1-BBBA-B7EECA6A665A}">
      <dsp:nvSpPr>
        <dsp:cNvPr id="0" name=""/>
        <dsp:cNvSpPr/>
      </dsp:nvSpPr>
      <dsp:spPr>
        <a:xfrm>
          <a:off x="2059409" y="3117700"/>
          <a:ext cx="411078" cy="12808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A938B-938C-4FDE-85D0-85657A2B0114}">
      <dsp:nvSpPr>
        <dsp:cNvPr id="0" name=""/>
        <dsp:cNvSpPr/>
      </dsp:nvSpPr>
      <dsp:spPr>
        <a:xfrm>
          <a:off x="2634918" y="3117700"/>
          <a:ext cx="5590663" cy="1280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The worker's </a:t>
          </a:r>
          <a:r>
            <a:rPr lang="en-US" sz="2000" b="1" i="0" u="sng" kern="1200" dirty="0"/>
            <a:t>perceptions</a:t>
          </a:r>
          <a:r>
            <a:rPr lang="en-US" sz="2000" b="0" i="0" kern="1200" dirty="0"/>
            <a:t> about his or her journey through all the touchpoints at a particular company, starting with job candidacy through to the exit from the company.</a:t>
          </a:r>
          <a:endParaRPr lang="en-US" sz="2000" kern="1200" dirty="0"/>
        </a:p>
      </dsp:txBody>
      <dsp:txXfrm>
        <a:off x="2634918" y="3117700"/>
        <a:ext cx="5590663" cy="1280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B5F058B-53F2-483F-950C-481AAA4316DF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97B4816-8C53-43A0-8E5E-D2A13B6D8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3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4816-8C53-43A0-8E5E-D2A13B6D85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Baby Boomers retired in record numbers! Bright spot: some are coming back into the workforce! Boomerangs!</a:t>
            </a:r>
          </a:p>
          <a:p>
            <a:r>
              <a:rPr lang="en-US" dirty="0"/>
              <a:t>80 million boomers retired or getting ready to retire. 45 million Gen X’ers in the workforce. Do the math!</a:t>
            </a:r>
          </a:p>
          <a:p>
            <a:r>
              <a:rPr lang="en-US" dirty="0"/>
              <a:t>Perfect storm of things happening!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24400-A711-4324-A819-6D1B7959BC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the big companies are talking about. You should know it too!</a:t>
            </a:r>
          </a:p>
          <a:p>
            <a:endParaRPr lang="en-US" dirty="0"/>
          </a:p>
          <a:p>
            <a:r>
              <a:rPr lang="en-US" b="1" dirty="0"/>
              <a:t>Your EVP plus your total rewards package = Your employee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4816-8C53-43A0-8E5E-D2A13B6D855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8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contractual: health insurance, compensation, paid sick time (paid leave)</a:t>
            </a:r>
          </a:p>
          <a:p>
            <a:endParaRPr lang="en-US" dirty="0"/>
          </a:p>
          <a:p>
            <a:r>
              <a:rPr lang="en-US" dirty="0"/>
              <a:t>Examples of well-being: EAP, fitness apps, lifestyle account, training &amp; development, job shadowing, career pathing</a:t>
            </a:r>
          </a:p>
          <a:p>
            <a:endParaRPr lang="en-US" dirty="0"/>
          </a:p>
          <a:p>
            <a:r>
              <a:rPr lang="en-US" dirty="0"/>
              <a:t>Examples of Purpose: Feeling connected to the mission, vision, values of the organization. NASA example!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4816-8C53-43A0-8E5E-D2A13B6D855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4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at Work</a:t>
            </a:r>
          </a:p>
          <a:p>
            <a:r>
              <a:rPr lang="en-US" dirty="0"/>
              <a:t>Quarterly is the new Annual – We must move quicker! Performance mgmt, benefit review, employee surveys</a:t>
            </a:r>
          </a:p>
          <a:p>
            <a:r>
              <a:rPr lang="en-US" dirty="0"/>
              <a:t>Must connect people to the mission, vision and values. </a:t>
            </a:r>
          </a:p>
          <a:p>
            <a:r>
              <a:rPr lang="en-US" dirty="0"/>
              <a:t>Celebrate, appreciate and recognize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4624400-A711-4324-A819-6D1B7959BC93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14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24400-A711-4324-A819-6D1B7959BC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3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should not be dueling priorities</a:t>
            </a:r>
            <a:r>
              <a:rPr lang="en-US" baseline="0" dirty="0"/>
              <a:t> in your organization. They should be intertwined and given equal weight and focus.</a:t>
            </a:r>
          </a:p>
          <a:p>
            <a:endParaRPr lang="en-US" baseline="0" dirty="0"/>
          </a:p>
          <a:p>
            <a:r>
              <a:rPr lang="en-US" baseline="0" dirty="0"/>
              <a:t>WHY? </a:t>
            </a:r>
          </a:p>
          <a:p>
            <a:endParaRPr lang="en-US" baseline="0" dirty="0"/>
          </a:p>
          <a:p>
            <a:r>
              <a:rPr lang="en-US" baseline="0" dirty="0"/>
              <a:t>If you use transparency and empathy – clearly stating your goals and objectives – you can hold people accountable.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4816-8C53-43A0-8E5E-D2A13B6D855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7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</a:t>
            </a:r>
            <a:r>
              <a:rPr lang="en-US" baseline="0" dirty="0"/>
              <a:t> Retention Matters!  </a:t>
            </a:r>
            <a:endParaRPr lang="en-US" dirty="0"/>
          </a:p>
          <a:p>
            <a:endParaRPr lang="en-US" dirty="0"/>
          </a:p>
          <a:p>
            <a:r>
              <a:rPr lang="en-US" dirty="0"/>
              <a:t>Help your top performers</a:t>
            </a:r>
            <a:r>
              <a:rPr lang="en-US" baseline="0" dirty="0"/>
              <a:t> stay and they will help you!</a:t>
            </a:r>
          </a:p>
          <a:p>
            <a:r>
              <a:rPr lang="en-US" baseline="0" dirty="0"/>
              <a:t>Presenting realistic job descriptions – turnover tends to be highest among new hires</a:t>
            </a:r>
          </a:p>
          <a:p>
            <a:r>
              <a:rPr lang="en-US" baseline="0" dirty="0"/>
              <a:t>Consider Coaching for employee’s that are struggling – give them the tools to improve and stay </a:t>
            </a:r>
          </a:p>
          <a:p>
            <a:r>
              <a:rPr lang="en-US" baseline="0" dirty="0"/>
              <a:t>What is Quiet Quitting? 21% of workers surveyed said that they only do the bare minimum to fly under the radar.</a:t>
            </a:r>
          </a:p>
          <a:p>
            <a:r>
              <a:rPr lang="en-US" baseline="0" dirty="0"/>
              <a:t>52% think that their employer has noticed and don’t care!</a:t>
            </a:r>
          </a:p>
          <a:p>
            <a:r>
              <a:rPr lang="en-US" baseline="0" dirty="0"/>
              <a:t>Productivity is down at the national level Q1 2022 – 7.4% and Q2 4.6%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4816-8C53-43A0-8E5E-D2A13B6D855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97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February 2020 is NOT the same as September 2022. VERY different. </a:t>
            </a:r>
          </a:p>
          <a:p>
            <a:endParaRPr lang="en-US" dirty="0"/>
          </a:p>
          <a:p>
            <a:r>
              <a:rPr lang="en-US" dirty="0"/>
              <a:t>Employees are in the drivers seat. The employment currency has changed.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4816-8C53-43A0-8E5E-D2A13B6D855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6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83859" y="1041400"/>
            <a:ext cx="582705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311" y="4534367"/>
            <a:ext cx="5849472" cy="1023750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04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800600"/>
          </a:xfrm>
        </p:spPr>
        <p:txBody>
          <a:bodyPr/>
          <a:lstStyle>
            <a:lvl1pPr>
              <a:defRPr sz="2000"/>
            </a:lvl1pPr>
            <a:lvl2pPr marL="225420" indent="-223833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 baseline="0"/>
            </a:lvl2pPr>
            <a:lvl3pPr marL="520687" indent="-223833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¬"/>
              <a:defRPr sz="1800" b="0"/>
            </a:lvl3pPr>
            <a:lvl4pPr marL="858817" indent="-223833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16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211293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83859" y="1041400"/>
            <a:ext cx="582705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311" y="4534367"/>
            <a:ext cx="5849472" cy="1023750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Notes/Closing Info</a:t>
            </a:r>
          </a:p>
        </p:txBody>
      </p:sp>
    </p:spTree>
    <p:extLst>
      <p:ext uri="{BB962C8B-B14F-4D97-AF65-F5344CB8AC3E}">
        <p14:creationId xmlns:p14="http://schemas.microsoft.com/office/powerpoint/2010/main" val="18567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77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639" y="40995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6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6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14399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5282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41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5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3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ne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ebner@ean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5289" y="858520"/>
            <a:ext cx="5827058" cy="1884680"/>
          </a:xfrm>
        </p:spPr>
        <p:txBody>
          <a:bodyPr>
            <a:normAutofit/>
          </a:bodyPr>
          <a:lstStyle/>
          <a:p>
            <a:r>
              <a:rPr lang="en-US" dirty="0"/>
              <a:t>Winning the War on Talent!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99" y="3611881"/>
            <a:ext cx="5103504" cy="928255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Highlights for a successful talent development and retention plan</a:t>
            </a:r>
          </a:p>
          <a:p>
            <a:endParaRPr lang="en-US" sz="1050" b="1" i="1" dirty="0">
              <a:solidFill>
                <a:srgbClr val="00B050"/>
              </a:solidFill>
            </a:endParaRPr>
          </a:p>
          <a:p>
            <a:r>
              <a:rPr lang="en-US" sz="2800" b="1" i="1" dirty="0">
                <a:solidFill>
                  <a:srgbClr val="00B050"/>
                </a:solidFill>
              </a:rPr>
              <a:t>Chittenden Group Meeting – September 2022</a:t>
            </a:r>
          </a:p>
        </p:txBody>
      </p:sp>
      <p:pic>
        <p:nvPicPr>
          <p:cNvPr id="1028" name="Picture 4" descr="Image result for Business Success Plans">
            <a:extLst>
              <a:ext uri="{FF2B5EF4-FFF2-40B4-BE49-F238E27FC236}">
                <a16:creationId xmlns:a16="http://schemas.microsoft.com/office/drawing/2014/main" id="{EA66E4E5-48FF-BA4A-5E8C-11DC99D1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463" y="3429000"/>
            <a:ext cx="2614677" cy="285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43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2938"/>
            <a:ext cx="7886700" cy="1285875"/>
          </a:xfrm>
        </p:spPr>
        <p:txBody>
          <a:bodyPr/>
          <a:lstStyle/>
          <a:p>
            <a:r>
              <a:rPr lang="en-US" dirty="0"/>
              <a:t>Adapting our Organizations:</a:t>
            </a:r>
          </a:p>
        </p:txBody>
      </p:sp>
      <p:pic>
        <p:nvPicPr>
          <p:cNvPr id="3" name="Picture 2" descr="No alternative text description for this image">
            <a:extLst>
              <a:ext uri="{FF2B5EF4-FFF2-40B4-BE49-F238E27FC236}">
                <a16:creationId xmlns:a16="http://schemas.microsoft.com/office/drawing/2014/main" id="{E0086E2E-4250-77EF-693E-A2298A33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58" y="1675593"/>
            <a:ext cx="7003684" cy="4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5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presenter: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2"/>
          <a:stretch/>
        </p:blipFill>
        <p:spPr>
          <a:xfrm>
            <a:off x="3615397" y="3896751"/>
            <a:ext cx="1932439" cy="2049689"/>
          </a:xfrm>
        </p:spPr>
      </p:pic>
      <p:sp>
        <p:nvSpPr>
          <p:cNvPr id="3" name="TextBox 2"/>
          <p:cNvSpPr txBox="1"/>
          <p:nvPr/>
        </p:nvSpPr>
        <p:spPr>
          <a:xfrm>
            <a:off x="1477109" y="1852613"/>
            <a:ext cx="64781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Allison Ebner</a:t>
            </a:r>
          </a:p>
          <a:p>
            <a:pPr algn="ctr"/>
            <a:r>
              <a:rPr lang="en-US" sz="2000" b="1" dirty="0"/>
              <a:t>VP, Member Relations &amp; Partnerships</a:t>
            </a:r>
          </a:p>
          <a:p>
            <a:pPr algn="ctr"/>
            <a:r>
              <a:rPr lang="en-US" sz="2000" b="1" dirty="0"/>
              <a:t>Employers Association of the NorthEast</a:t>
            </a:r>
          </a:p>
          <a:p>
            <a:pPr algn="ctr"/>
            <a:r>
              <a:rPr lang="en-US" sz="2000" b="1" dirty="0">
                <a:hlinkClick r:id="rId3"/>
              </a:rPr>
              <a:t>www.EANE.org</a:t>
            </a:r>
            <a:endParaRPr lang="en-US" sz="2000" b="1" dirty="0"/>
          </a:p>
          <a:p>
            <a:pPr algn="ctr"/>
            <a:r>
              <a:rPr lang="en-US" sz="2000" b="1" dirty="0">
                <a:hlinkClick r:id="rId4"/>
              </a:rPr>
              <a:t>aebner@eane.org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4145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1295400" y="274638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Our Current Landscape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       </a:t>
            </a:r>
            <a:r>
              <a:rPr lang="en-US" sz="2400" b="1" u="sng" dirty="0">
                <a:solidFill>
                  <a:srgbClr val="002060"/>
                </a:solidFill>
              </a:rPr>
              <a:t>KEY FACTS: THE PERFECT STORM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High baby boomer retirements – Boomerangs are it!</a:t>
            </a:r>
          </a:p>
          <a:p>
            <a:r>
              <a:rPr lang="en-US" sz="2400" dirty="0">
                <a:solidFill>
                  <a:srgbClr val="002060"/>
                </a:solidFill>
              </a:rPr>
              <a:t>Lower birth rates – Less children being born</a:t>
            </a:r>
          </a:p>
          <a:p>
            <a:r>
              <a:rPr lang="en-US" sz="2400" dirty="0">
                <a:solidFill>
                  <a:srgbClr val="002060"/>
                </a:solidFill>
              </a:rPr>
              <a:t>Gen X – Smallest generation! Not enough of us!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Candidate choice – Jobs are plentiful right now…Hmmm</a:t>
            </a:r>
          </a:p>
          <a:p>
            <a:r>
              <a:rPr lang="en-US" sz="2400" dirty="0">
                <a:solidFill>
                  <a:srgbClr val="002060"/>
                </a:solidFill>
              </a:rPr>
              <a:t>Opioid crisis – High toll on males 24-54</a:t>
            </a:r>
          </a:p>
          <a:p>
            <a:r>
              <a:rPr lang="en-US" sz="2400" dirty="0">
                <a:solidFill>
                  <a:srgbClr val="002060"/>
                </a:solidFill>
              </a:rPr>
              <a:t>Migration out of New England states – Moving south and west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Compensation is rising – Companies under prepared</a:t>
            </a:r>
          </a:p>
          <a:p>
            <a:r>
              <a:rPr lang="en-US" sz="2400" dirty="0">
                <a:solidFill>
                  <a:srgbClr val="002060"/>
                </a:solidFill>
              </a:rPr>
              <a:t>Quiet Quitting – Let’s discuss! The silent business killer</a:t>
            </a:r>
          </a:p>
          <a:p>
            <a:r>
              <a:rPr lang="en-US" sz="2400" b="1" i="1" dirty="0">
                <a:solidFill>
                  <a:srgbClr val="FF0066"/>
                </a:solidFill>
              </a:rPr>
              <a:t>Culture, culture, culture – What’s your EVP? (Employee Value Proposition!)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988CD34E-B8FF-557B-AB12-E848EADF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61" y="1254369"/>
            <a:ext cx="250287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0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 few definitions…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871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Employee Value Proposition</a:t>
            </a:r>
          </a:p>
        </p:txBody>
      </p:sp>
      <p:pic>
        <p:nvPicPr>
          <p:cNvPr id="6146" name="Picture 2" descr="Thriving new EVP">
            <a:extLst>
              <a:ext uri="{FF2B5EF4-FFF2-40B4-BE49-F238E27FC236}">
                <a16:creationId xmlns:a16="http://schemas.microsoft.com/office/drawing/2014/main" id="{CCF67C63-D1C6-5151-E89F-85F38CE9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35513"/>
            <a:ext cx="80962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3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1295400" y="274638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Total Rewards Model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D4E057-AEAF-8118-C6D9-F00DBDD2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25"/>
            <a:ext cx="914400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5A913-F292-6021-DE36-C78A73EDE0BF}"/>
              </a:ext>
            </a:extLst>
          </p:cNvPr>
          <p:cNvSpPr txBox="1"/>
          <p:nvPr/>
        </p:nvSpPr>
        <p:spPr>
          <a:xfrm>
            <a:off x="304800" y="6381750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at Work</a:t>
            </a:r>
          </a:p>
        </p:txBody>
      </p:sp>
    </p:spTree>
    <p:extLst>
      <p:ext uri="{BB962C8B-B14F-4D97-AF65-F5344CB8AC3E}">
        <p14:creationId xmlns:p14="http://schemas.microsoft.com/office/powerpoint/2010/main" val="220986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1295400" y="277133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The End Game!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0133"/>
            <a:ext cx="8305800" cy="51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2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920874"/>
          </a:xfrm>
        </p:spPr>
        <p:txBody>
          <a:bodyPr/>
          <a:lstStyle/>
          <a:p>
            <a:r>
              <a:rPr lang="en-US" dirty="0"/>
              <a:t>Empathy AND Accountability</a:t>
            </a:r>
          </a:p>
        </p:txBody>
      </p:sp>
      <p:pic>
        <p:nvPicPr>
          <p:cNvPr id="5122" name="Picture 2" descr="Amazon.com: Mattel Games ROCK 'EM SOCK 'EM ROBOTS Game, Multicolor (CCX97):  Toys &amp; Ga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4" y="1848247"/>
            <a:ext cx="5444729" cy="40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2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160" y="392568"/>
            <a:ext cx="7886700" cy="1325563"/>
          </a:xfrm>
        </p:spPr>
        <p:txBody>
          <a:bodyPr/>
          <a:lstStyle/>
          <a:p>
            <a:r>
              <a:rPr lang="en-US" dirty="0"/>
              <a:t>Weathering the Storm: Retention and Quiet Quitting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5" y="1690688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521" y="1718131"/>
            <a:ext cx="84153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HIGH COST OF EMPLOYEE TURNOVER AND RETRAINING!</a:t>
            </a:r>
          </a:p>
          <a:p>
            <a:pPr algn="ctr"/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Identify the top performers! Use </a:t>
            </a:r>
            <a:r>
              <a:rPr lang="en-US" sz="2400" b="1" dirty="0"/>
              <a:t>stay interviews</a:t>
            </a:r>
            <a:r>
              <a:rPr lang="en-US" sz="2400" dirty="0"/>
              <a:t>, not exit interviews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Present </a:t>
            </a:r>
            <a:r>
              <a:rPr lang="en-US" sz="2400" b="1" dirty="0"/>
              <a:t>realistic job descriptions </a:t>
            </a:r>
            <a:r>
              <a:rPr lang="en-US" sz="2400" dirty="0"/>
              <a:t>– Detailed performance reviews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Offer </a:t>
            </a:r>
            <a:r>
              <a:rPr lang="en-US" sz="2400" b="1" dirty="0"/>
              <a:t>Coaching</a:t>
            </a:r>
            <a:r>
              <a:rPr lang="en-US" sz="2400" dirty="0"/>
              <a:t> to improve performance: Build strong leaders that will </a:t>
            </a:r>
            <a:r>
              <a:rPr lang="en-US" sz="2400" b="1" dirty="0"/>
              <a:t>build trust </a:t>
            </a:r>
            <a:r>
              <a:rPr lang="en-US" sz="2400" dirty="0"/>
              <a:t>and can hold people accountable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Establish strong </a:t>
            </a:r>
            <a:r>
              <a:rPr lang="en-US" sz="2400" b="1" dirty="0"/>
              <a:t>onboarding, mentoring and training </a:t>
            </a:r>
            <a:r>
              <a:rPr lang="en-US" sz="2400" dirty="0"/>
              <a:t>programs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Be flexible where you can – </a:t>
            </a:r>
            <a:r>
              <a:rPr lang="en-US" sz="2400" b="1" dirty="0"/>
              <a:t>Adapt to change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Communicate frequently and be open and </a:t>
            </a:r>
            <a:r>
              <a:rPr lang="en-US" sz="2400" b="1" dirty="0"/>
              <a:t>TRANSPARENT</a:t>
            </a:r>
            <a:r>
              <a:rPr lang="en-US" sz="2400" dirty="0"/>
              <a:t>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</a:rPr>
              <a:t>QUIET QUITTING – LEARN HOW TO RECOGNIZE THE SIGNS!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2188774"/>
      </p:ext>
    </p:extLst>
  </p:cSld>
  <p:clrMapOvr>
    <a:masterClrMapping/>
  </p:clrMapOvr>
</p:sld>
</file>

<file path=ppt/theme/theme1.xml><?xml version="1.0" encoding="utf-8"?>
<a:theme xmlns:a="http://schemas.openxmlformats.org/drawingml/2006/main" name="EANE Theme">
  <a:themeElements>
    <a:clrScheme name="EANE Brand Standards">
      <a:dk1>
        <a:srgbClr val="002C73"/>
      </a:dk1>
      <a:lt1>
        <a:srgbClr val="FFFFFF"/>
      </a:lt1>
      <a:dk2>
        <a:srgbClr val="009A44"/>
      </a:dk2>
      <a:lt2>
        <a:srgbClr val="FFFFFF"/>
      </a:lt2>
      <a:accent1>
        <a:srgbClr val="1F3864"/>
      </a:accent1>
      <a:accent2>
        <a:srgbClr val="00B050"/>
      </a:accent2>
      <a:accent3>
        <a:srgbClr val="A5A5A5"/>
      </a:accent3>
      <a:accent4>
        <a:srgbClr val="D8D8D8"/>
      </a:accent4>
      <a:accent5>
        <a:srgbClr val="4472C4"/>
      </a:accent5>
      <a:accent6>
        <a:srgbClr val="70AD47"/>
      </a:accent6>
      <a:hlink>
        <a:srgbClr val="0563C1"/>
      </a:hlink>
      <a:folHlink>
        <a:srgbClr val="7F7F7F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NE and USI MassHire 2021(1)" id="{3D8610AC-1DB2-4E27-9C78-4B90D03CC718}" vid="{235A57A2-D0B7-4F42-9B39-92EE785094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cb47a6-c833-4e9b-a408-43d84b314b77" xsi:nil="true"/>
    <lcf76f155ced4ddcb4097134ff3c332f xmlns="dbe055ad-eeab-467b-9616-f49a29da4fd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A74243234F5E41BFC32B049FA03A84" ma:contentTypeVersion="15" ma:contentTypeDescription="Create a new document." ma:contentTypeScope="" ma:versionID="e3436d7f4e6cff4d759b1c1da40a88c8">
  <xsd:schema xmlns:xsd="http://www.w3.org/2001/XMLSchema" xmlns:xs="http://www.w3.org/2001/XMLSchema" xmlns:p="http://schemas.microsoft.com/office/2006/metadata/properties" xmlns:ns2="dbe055ad-eeab-467b-9616-f49a29da4fd3" xmlns:ns3="f2cb47a6-c833-4e9b-a408-43d84b314b77" targetNamespace="http://schemas.microsoft.com/office/2006/metadata/properties" ma:root="true" ma:fieldsID="66eebf6374cdba5a196c67ff455aa3ab" ns2:_="" ns3:_="">
    <xsd:import namespace="dbe055ad-eeab-467b-9616-f49a29da4fd3"/>
    <xsd:import namespace="f2cb47a6-c833-4e9b-a408-43d84b314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055ad-eeab-467b-9616-f49a29da4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02a3674-3bc1-4a7b-8bf9-f6a0f32355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b47a6-c833-4e9b-a408-43d84b314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e4223e0-b6b2-4e35-bbe1-93730527c20c}" ma:internalName="TaxCatchAll" ma:showField="CatchAllData" ma:web="f2cb47a6-c833-4e9b-a408-43d84b314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6DECD4-92FC-4143-B334-2ECF58E67C73}">
  <ds:schemaRefs>
    <ds:schemaRef ds:uri="http://schemas.microsoft.com/office/2006/metadata/properties"/>
    <ds:schemaRef ds:uri="http://schemas.microsoft.com/office/infopath/2007/PartnerControls"/>
    <ds:schemaRef ds:uri="f2cb47a6-c833-4e9b-a408-43d84b314b77"/>
    <ds:schemaRef ds:uri="dbe055ad-eeab-467b-9616-f49a29da4fd3"/>
  </ds:schemaRefs>
</ds:datastoreItem>
</file>

<file path=customXml/itemProps2.xml><?xml version="1.0" encoding="utf-8"?>
<ds:datastoreItem xmlns:ds="http://schemas.openxmlformats.org/officeDocument/2006/customXml" ds:itemID="{2A75437E-B1E1-4F5C-BE02-AB4E995BB4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6E706F-4F7A-4098-8AF1-49EB6FFAD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e055ad-eeab-467b-9616-f49a29da4fd3"/>
    <ds:schemaRef ds:uri="f2cb47a6-c833-4e9b-a408-43d84b314b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EANE and USI MassHire 2021(1)</Template>
  <TotalTime>4714</TotalTime>
  <Words>710</Words>
  <Application>Microsoft Office PowerPoint</Application>
  <PresentationFormat>On-screen Show (4:3)</PresentationFormat>
  <Paragraphs>85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EANE Theme</vt:lpstr>
      <vt:lpstr>Winning the War on Talent!</vt:lpstr>
      <vt:lpstr>Meet your presenter:</vt:lpstr>
      <vt:lpstr>PowerPoint Presentation</vt:lpstr>
      <vt:lpstr>A few definitions…</vt:lpstr>
      <vt:lpstr>Components of the Employee Value Proposition</vt:lpstr>
      <vt:lpstr>PowerPoint Presentation</vt:lpstr>
      <vt:lpstr>PowerPoint Presentation</vt:lpstr>
      <vt:lpstr>Empathy AND Accountability</vt:lpstr>
      <vt:lpstr>Weathering the Storm: Retention and Quiet Quitting</vt:lpstr>
      <vt:lpstr>Adapting our Organizations: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Hitting the Reset Button on Employee Retention</dc:title>
  <dc:creator>Jenny MacKay</dc:creator>
  <cp:lastModifiedBy>Marketing</cp:lastModifiedBy>
  <cp:revision>80</cp:revision>
  <dcterms:created xsi:type="dcterms:W3CDTF">2021-04-12T13:27:34Z</dcterms:created>
  <dcterms:modified xsi:type="dcterms:W3CDTF">2022-09-19T21:03:55Z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0x010100F9A74243234F5E41BFC32B049FA03A84</vt:lpwstr>
  </property>
  <property fmtid="{D5CDD505-2E9C-101B-9397-08002B2CF9AE}" pid="3" name="Order">
    <vt:r8>157200</vt:r8>
  </property>
  <property fmtid="{D5CDD505-2E9C-101B-9397-08002B2CF9AE}" pid="4" name="MediaServiceImageTags">
    <vt:lpwstr/>
  </property>
</Properties>
</file>